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76" r:id="rId3"/>
    <p:sldId id="257" r:id="rId4"/>
    <p:sldId id="258" r:id="rId5"/>
    <p:sldId id="299" r:id="rId6"/>
    <p:sldId id="277" r:id="rId7"/>
    <p:sldId id="302" r:id="rId8"/>
    <p:sldId id="265" r:id="rId9"/>
    <p:sldId id="279" r:id="rId10"/>
    <p:sldId id="278" r:id="rId11"/>
    <p:sldId id="262" r:id="rId12"/>
    <p:sldId id="280" r:id="rId13"/>
    <p:sldId id="263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66" r:id="rId22"/>
    <p:sldId id="267" r:id="rId23"/>
    <p:sldId id="268" r:id="rId24"/>
    <p:sldId id="269" r:id="rId25"/>
    <p:sldId id="292" r:id="rId26"/>
    <p:sldId id="288" r:id="rId27"/>
    <p:sldId id="289" r:id="rId28"/>
    <p:sldId id="290" r:id="rId29"/>
    <p:sldId id="291" r:id="rId30"/>
    <p:sldId id="271" r:id="rId31"/>
    <p:sldId id="293" r:id="rId32"/>
    <p:sldId id="303" r:id="rId33"/>
    <p:sldId id="304" r:id="rId34"/>
    <p:sldId id="294" r:id="rId35"/>
    <p:sldId id="295" r:id="rId36"/>
    <p:sldId id="297" r:id="rId37"/>
    <p:sldId id="296" r:id="rId38"/>
    <p:sldId id="305" r:id="rId39"/>
    <p:sldId id="306" r:id="rId40"/>
    <p:sldId id="307" r:id="rId41"/>
    <p:sldId id="273" r:id="rId42"/>
    <p:sldId id="274" r:id="rId43"/>
    <p:sldId id="275" r:id="rId44"/>
    <p:sldId id="301" r:id="rId45"/>
    <p:sldId id="300" r:id="rId46"/>
    <p:sldId id="298" r:id="rId47"/>
    <p:sldId id="308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31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456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8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52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87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015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634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413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429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7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602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833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19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225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502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19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DFFA-9D06-47C9-9434-C4760C92B6C0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A7BED0-0467-4F73-8C92-141E58F91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6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4451-D599-44A1-A001-188581301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400" y="2457260"/>
            <a:ext cx="10049522" cy="882179"/>
          </a:xfrm>
        </p:spPr>
        <p:txBody>
          <a:bodyPr>
            <a:noAutofit/>
          </a:bodyPr>
          <a:lstStyle/>
          <a:p>
            <a:r>
              <a:rPr lang="en-IN" sz="4000" b="1" dirty="0"/>
              <a:t> Ambulatory ECG monitoring—Basics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FB3F6-E66F-42E8-86DF-958623CB1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764" y="3792120"/>
            <a:ext cx="4385569" cy="584517"/>
          </a:xfrm>
        </p:spPr>
        <p:txBody>
          <a:bodyPr>
            <a:noAutofit/>
          </a:bodyPr>
          <a:lstStyle/>
          <a:p>
            <a:r>
              <a:rPr lang="en-IN" sz="400" dirty="0"/>
              <a:t>                                                                                  </a:t>
            </a:r>
          </a:p>
          <a:p>
            <a:endParaRPr lang="en-IN" sz="400" dirty="0"/>
          </a:p>
          <a:p>
            <a:r>
              <a:rPr lang="en-IN" dirty="0"/>
              <a:t>                                                                                                                                            Dr Muzammil </a:t>
            </a:r>
            <a:r>
              <a:rPr lang="en-IN" dirty="0" err="1"/>
              <a:t>Musthafa</a:t>
            </a:r>
            <a:endParaRPr lang="en-IN" dirty="0"/>
          </a:p>
          <a:p>
            <a:r>
              <a:rPr lang="en-IN" dirty="0"/>
              <a:t>Senior </a:t>
            </a:r>
            <a:r>
              <a:rPr lang="en-IN" dirty="0" err="1"/>
              <a:t>Resident,Cardiology</a:t>
            </a:r>
            <a:endParaRPr lang="en-IN" dirty="0"/>
          </a:p>
          <a:p>
            <a:r>
              <a:rPr lang="en-IN" dirty="0"/>
              <a:t>Govt Med </a:t>
            </a:r>
            <a:r>
              <a:rPr lang="en-IN"/>
              <a:t>College,Calicut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229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2967-7EA0-4472-88D1-52FEADF0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E363D2-0313-4683-A693-4F76C8453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09"/>
            <a:ext cx="4651755" cy="59009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55179-2733-479C-8402-33841BE0C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80" y="2007747"/>
            <a:ext cx="4793440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6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D55B-1DDF-4F83-BA04-AB9BB3A6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D702-7423-4E22-B8BF-0A11E238C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External loop recorders—electrodes connected by wires to monitor devices</a:t>
            </a:r>
          </a:p>
          <a:p>
            <a:pPr marL="0" indent="0">
              <a:buNone/>
            </a:pPr>
            <a:r>
              <a:rPr lang="en-IN" dirty="0"/>
              <a:t>     Records for a longer duration of time—30 days</a:t>
            </a:r>
          </a:p>
          <a:p>
            <a:pPr marL="0" indent="0">
              <a:buNone/>
            </a:pPr>
            <a:r>
              <a:rPr lang="en-IN" dirty="0"/>
              <a:t>     Observes continuously </a:t>
            </a:r>
            <a:r>
              <a:rPr lang="en-IN" b="1" dirty="0"/>
              <a:t>but records only selected events</a:t>
            </a:r>
          </a:p>
          <a:p>
            <a:pPr marL="0" indent="0">
              <a:buNone/>
            </a:pPr>
            <a:r>
              <a:rPr lang="en-IN" b="1" dirty="0"/>
              <a:t>     </a:t>
            </a:r>
            <a:r>
              <a:rPr lang="en-IN" dirty="0"/>
              <a:t>Multichannel or single channel acquisition </a:t>
            </a:r>
            <a:endParaRPr lang="en-IN" b="1" dirty="0"/>
          </a:p>
          <a:p>
            <a:endParaRPr lang="en-IN" b="1" dirty="0"/>
          </a:p>
          <a:p>
            <a:pPr marL="0" indent="0">
              <a:buNone/>
            </a:pPr>
            <a:r>
              <a:rPr lang="en-IN" dirty="0"/>
              <a:t>Symptom event——patient triggered –usually post events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err="1"/>
              <a:t>Autotriggered</a:t>
            </a:r>
            <a:r>
              <a:rPr lang="en-IN" dirty="0"/>
              <a:t> –</a:t>
            </a:r>
            <a:r>
              <a:rPr lang="en-IN" dirty="0" err="1"/>
              <a:t>pre,during</a:t>
            </a:r>
            <a:r>
              <a:rPr lang="en-IN" dirty="0"/>
              <a:t> and post events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Backward memory ++</a:t>
            </a:r>
          </a:p>
          <a:p>
            <a:pPr marL="0" indent="0">
              <a:buNone/>
            </a:pPr>
            <a:r>
              <a:rPr lang="en-IN" dirty="0"/>
              <a:t>Looping memory++</a:t>
            </a:r>
          </a:p>
        </p:txBody>
      </p:sp>
    </p:spTree>
    <p:extLst>
      <p:ext uri="{BB962C8B-B14F-4D97-AF65-F5344CB8AC3E}">
        <p14:creationId xmlns:p14="http://schemas.microsoft.com/office/powerpoint/2010/main" val="211633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7095-E1C7-4068-B3BB-21620E08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12386D-DEBD-4759-A94C-FBCAEC035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39" y="621438"/>
            <a:ext cx="6854347" cy="5674597"/>
          </a:xfrm>
        </p:spPr>
      </p:pic>
    </p:spTree>
    <p:extLst>
      <p:ext uri="{BB962C8B-B14F-4D97-AF65-F5344CB8AC3E}">
        <p14:creationId xmlns:p14="http://schemas.microsoft.com/office/powerpoint/2010/main" val="203018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B1C8-623E-45DF-831A-E962A5F6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536B6-5676-4D0C-AACA-0189A5C5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04008"/>
            <a:ext cx="8915400" cy="5192131"/>
          </a:xfrm>
        </p:spPr>
        <p:txBody>
          <a:bodyPr>
            <a:normAutofit/>
          </a:bodyPr>
          <a:lstStyle/>
          <a:p>
            <a:r>
              <a:rPr lang="en-IN" dirty="0"/>
              <a:t>Implantable loop recorders—prolonged recordings</a:t>
            </a:r>
          </a:p>
          <a:p>
            <a:pPr marL="0" indent="0">
              <a:buNone/>
            </a:pPr>
            <a:r>
              <a:rPr lang="en-IN" dirty="0"/>
              <a:t>For very infrequent events—3yrs </a:t>
            </a:r>
          </a:p>
          <a:p>
            <a:pPr marL="0" indent="0">
              <a:buNone/>
            </a:pPr>
            <a:r>
              <a:rPr lang="en-IN" dirty="0"/>
              <a:t>Minor surgical procedure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Single channel—difficult to differentiate arrythmias</a:t>
            </a:r>
          </a:p>
          <a:p>
            <a:pPr marL="0" indent="0">
              <a:buNone/>
            </a:pPr>
            <a:r>
              <a:rPr lang="en-IN" dirty="0"/>
              <a:t>Oversensing –may exhaust the memory</a:t>
            </a:r>
          </a:p>
          <a:p>
            <a:pPr marL="0" indent="0">
              <a:buNone/>
            </a:pPr>
            <a:r>
              <a:rPr lang="en-IN" dirty="0"/>
              <a:t>Cost of device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344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7C90-0884-4CB9-B39B-9DA0D27F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699CA-EB0A-4B67-BD19-3AF61895B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4225125" cy="57855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DFA598-5A30-40DA-AD10-7F1C5496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56" y="624110"/>
            <a:ext cx="4024656" cy="57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DE59-2DF5-4C8A-ADE2-38307D5A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633E-3AC4-44F5-9693-4838817EE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Event recorders—leadless recorders, held on to chest, real time transmission possible</a:t>
            </a:r>
          </a:p>
          <a:p>
            <a:endParaRPr lang="en-IN" dirty="0"/>
          </a:p>
          <a:p>
            <a:r>
              <a:rPr lang="en-IN" dirty="0"/>
              <a:t>Real time transmission ++</a:t>
            </a:r>
          </a:p>
          <a:p>
            <a:endParaRPr lang="en-IN" dirty="0"/>
          </a:p>
          <a:p>
            <a:r>
              <a:rPr lang="en-IN" dirty="0"/>
              <a:t>Single channel</a:t>
            </a:r>
          </a:p>
          <a:p>
            <a:endParaRPr lang="en-IN" dirty="0"/>
          </a:p>
          <a:p>
            <a:r>
              <a:rPr lang="en-IN" dirty="0" err="1"/>
              <a:t>Upto</a:t>
            </a:r>
            <a:r>
              <a:rPr lang="en-IN" dirty="0"/>
              <a:t> 30 days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22B64-D590-44B2-9279-A582981AC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87" y="2880197"/>
            <a:ext cx="4081235" cy="34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9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226C-513E-46B0-BB1F-25FBD2AA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D5B9D-D657-489D-851F-B023B0850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pPr marL="0" indent="0">
              <a:buNone/>
            </a:pPr>
            <a:r>
              <a:rPr lang="en-IN" dirty="0"/>
              <a:t>Patch recorders</a:t>
            </a:r>
          </a:p>
          <a:p>
            <a:r>
              <a:rPr lang="en-IN" dirty="0"/>
              <a:t>Single channel</a:t>
            </a:r>
          </a:p>
          <a:p>
            <a:r>
              <a:rPr lang="en-IN" dirty="0"/>
              <a:t>2—4 </a:t>
            </a:r>
            <a:r>
              <a:rPr lang="en-IN" dirty="0" err="1"/>
              <a:t>wks</a:t>
            </a:r>
            <a:endParaRPr lang="en-IN" dirty="0"/>
          </a:p>
          <a:p>
            <a:r>
              <a:rPr lang="en-IN" dirty="0"/>
              <a:t>Full disclosure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BCA7E-B433-4177-9412-DA08CDEDC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18" y="3080550"/>
            <a:ext cx="4741647" cy="35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1523-8439-4747-A033-60E746DF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6F30-BAAB-407E-8BEC-9020E116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307693"/>
            <a:ext cx="8915400" cy="3777622"/>
          </a:xfrm>
        </p:spPr>
        <p:txBody>
          <a:bodyPr/>
          <a:lstStyle/>
          <a:p>
            <a:r>
              <a:rPr lang="en-IN" dirty="0"/>
              <a:t>MCOT(mobile cardiac outpatient telemetry)—real time transmission of </a:t>
            </a:r>
            <a:r>
              <a:rPr lang="en-IN" dirty="0" err="1"/>
              <a:t>arrythmic</a:t>
            </a:r>
            <a:r>
              <a:rPr lang="en-IN" dirty="0"/>
              <a:t> events, for early intervention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1—4 </a:t>
            </a:r>
            <a:r>
              <a:rPr lang="en-IN" dirty="0" err="1"/>
              <a:t>wks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Full disclosure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FF046-2BAC-4D61-85A9-4617138F7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08" y="2660592"/>
            <a:ext cx="5414285" cy="33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229E-4F71-42B4-B64F-7E39DD5B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02D3-48C8-4168-A494-CC6AE7B2A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/>
              <a:t>KardiaMobile</a:t>
            </a:r>
            <a:r>
              <a:rPr lang="en-IN" dirty="0"/>
              <a:t> –electrodes attached to mobile—iphone—fingers placed across electrodes—records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b="1" dirty="0"/>
              <a:t>I watch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9C4F6-BA45-4BD1-9F50-E3531BBC8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85" y="1223663"/>
            <a:ext cx="3793924" cy="2205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0CE2D-7467-4A93-8B22-36DAC13BB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85" y="4190260"/>
            <a:ext cx="3793924" cy="24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70E2-F14A-486B-8E62-E4B722C0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7684AD-656D-49EE-9C87-1F66046A9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91" y="624110"/>
            <a:ext cx="7084380" cy="5467967"/>
          </a:xfrm>
        </p:spPr>
      </p:pic>
    </p:spTree>
    <p:extLst>
      <p:ext uri="{BB962C8B-B14F-4D97-AF65-F5344CB8AC3E}">
        <p14:creationId xmlns:p14="http://schemas.microsoft.com/office/powerpoint/2010/main" val="18452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85A5-C5E6-42B9-B0CB-AB6E9736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B97B-FC11-48CA-854E-74D22FF1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en-IN" dirty="0"/>
              <a:t>Palpitations is one of the MC problems—seen in day to day practice</a:t>
            </a:r>
          </a:p>
          <a:p>
            <a:endParaRPr lang="en-IN" dirty="0"/>
          </a:p>
          <a:p>
            <a:r>
              <a:rPr lang="en-IN" dirty="0"/>
              <a:t>Although it has varied </a:t>
            </a:r>
            <a:r>
              <a:rPr lang="en-IN" dirty="0" err="1"/>
              <a:t>etiologies</a:t>
            </a:r>
            <a:r>
              <a:rPr lang="en-IN" dirty="0"/>
              <a:t>, cardiac cause may be life-threatening</a:t>
            </a:r>
          </a:p>
          <a:p>
            <a:endParaRPr lang="en-IN" dirty="0"/>
          </a:p>
          <a:p>
            <a:r>
              <a:rPr lang="en-IN" dirty="0"/>
              <a:t>Establishing cause is usually difficult—as historical clues are mostly inaccurate</a:t>
            </a:r>
          </a:p>
          <a:p>
            <a:endParaRPr lang="en-IN" dirty="0"/>
          </a:p>
          <a:p>
            <a:r>
              <a:rPr lang="en-IN" dirty="0"/>
              <a:t>Usually point of time ECG is the first investigation, which in most cases will be non contributory, so the role for continuous ECG monitoring comes in place</a:t>
            </a:r>
          </a:p>
        </p:txBody>
      </p:sp>
    </p:spTree>
    <p:extLst>
      <p:ext uri="{BB962C8B-B14F-4D97-AF65-F5344CB8AC3E}">
        <p14:creationId xmlns:p14="http://schemas.microsoft.com/office/powerpoint/2010/main" val="36791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0BE4-6ABC-4ECB-B242-7277CB3F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3606F1-2328-43C2-8379-CE1697595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99" y="624109"/>
            <a:ext cx="7048871" cy="5794445"/>
          </a:xfrm>
        </p:spPr>
      </p:pic>
    </p:spTree>
    <p:extLst>
      <p:ext uri="{BB962C8B-B14F-4D97-AF65-F5344CB8AC3E}">
        <p14:creationId xmlns:p14="http://schemas.microsoft.com/office/powerpoint/2010/main" val="203987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0DBC-A8D2-403E-8CAC-D62186D3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2574-12DF-4048-BE40-1F355D1F2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64816"/>
            <a:ext cx="8915400" cy="4446406"/>
          </a:xfrm>
        </p:spPr>
        <p:txBody>
          <a:bodyPr>
            <a:normAutofit fontScale="77500" lnSpcReduction="20000"/>
          </a:bodyPr>
          <a:lstStyle/>
          <a:p>
            <a:r>
              <a:rPr lang="en-IN" dirty="0"/>
              <a:t>Diagnosis</a:t>
            </a:r>
          </a:p>
          <a:p>
            <a:pPr marL="0" indent="0">
              <a:buNone/>
            </a:pPr>
            <a:r>
              <a:rPr lang="en-IN" dirty="0"/>
              <a:t>Unexplained palpitations</a:t>
            </a:r>
          </a:p>
          <a:p>
            <a:pPr marL="0" indent="0">
              <a:buNone/>
            </a:pPr>
            <a:r>
              <a:rPr lang="en-IN" dirty="0"/>
              <a:t>Unexplained syncope</a:t>
            </a:r>
          </a:p>
          <a:p>
            <a:pPr marL="0" indent="0">
              <a:buNone/>
            </a:pPr>
            <a:r>
              <a:rPr lang="en-IN" dirty="0"/>
              <a:t>Atypical chest pain/post MI patients—risk stratification</a:t>
            </a:r>
          </a:p>
          <a:p>
            <a:pPr marL="0" indent="0">
              <a:buNone/>
            </a:pPr>
            <a:r>
              <a:rPr lang="en-IN" dirty="0"/>
              <a:t>Cryptogenic stroke</a:t>
            </a:r>
          </a:p>
          <a:p>
            <a:pPr marL="0" indent="0">
              <a:buNone/>
            </a:pPr>
            <a:r>
              <a:rPr lang="en-IN" dirty="0"/>
              <a:t>PM malfunction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Prognosis</a:t>
            </a:r>
          </a:p>
          <a:p>
            <a:pPr marL="0" indent="0">
              <a:buNone/>
            </a:pPr>
            <a:r>
              <a:rPr lang="en-IN" dirty="0"/>
              <a:t>HCM</a:t>
            </a:r>
          </a:p>
          <a:p>
            <a:pPr marL="0" indent="0">
              <a:buNone/>
            </a:pPr>
            <a:r>
              <a:rPr lang="en-IN" dirty="0"/>
              <a:t>ARVC</a:t>
            </a:r>
          </a:p>
          <a:p>
            <a:pPr marL="0" indent="0">
              <a:buNone/>
            </a:pPr>
            <a:r>
              <a:rPr lang="en-IN" dirty="0"/>
              <a:t>WPW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Arrythmia treatment assessment</a:t>
            </a:r>
          </a:p>
          <a:p>
            <a:pPr marL="0" indent="0">
              <a:buNone/>
            </a:pPr>
            <a:r>
              <a:rPr lang="en-IN" dirty="0"/>
              <a:t>Evaluation of </a:t>
            </a:r>
            <a:r>
              <a:rPr lang="en-IN" dirty="0" err="1"/>
              <a:t>antiarrythmic</a:t>
            </a:r>
            <a:r>
              <a:rPr lang="en-IN" dirty="0"/>
              <a:t> drug therapy</a:t>
            </a:r>
          </a:p>
          <a:p>
            <a:pPr marL="0" indent="0">
              <a:buNone/>
            </a:pPr>
            <a:r>
              <a:rPr lang="en-IN" dirty="0"/>
              <a:t>Post ablation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320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017C-B79C-4AA2-A1C9-49A4E786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Selection of appropriate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A247-9A27-480E-95F8-6FAB93494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Diagnostic power</a:t>
            </a:r>
          </a:p>
          <a:p>
            <a:r>
              <a:rPr lang="en-IN" dirty="0"/>
              <a:t>Symptom frequency</a:t>
            </a:r>
          </a:p>
          <a:p>
            <a:r>
              <a:rPr lang="en-IN" dirty="0"/>
              <a:t>Cost effectiveness</a:t>
            </a:r>
          </a:p>
          <a:p>
            <a:r>
              <a:rPr lang="en-IN" dirty="0"/>
              <a:t>Local availability</a:t>
            </a:r>
          </a:p>
          <a:p>
            <a:r>
              <a:rPr lang="en-IN" dirty="0"/>
              <a:t>Overall patient condition</a:t>
            </a:r>
          </a:p>
        </p:txBody>
      </p:sp>
    </p:spTree>
    <p:extLst>
      <p:ext uri="{BB962C8B-B14F-4D97-AF65-F5344CB8AC3E}">
        <p14:creationId xmlns:p14="http://schemas.microsoft.com/office/powerpoint/2010/main" val="24682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C841-D54D-4CB8-8B27-1DCB473F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AE86-82DE-4D3B-8BAA-6C75736A3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Backward memory—data captured before patient activation</a:t>
            </a:r>
          </a:p>
          <a:p>
            <a:endParaRPr lang="en-IN" dirty="0"/>
          </a:p>
          <a:p>
            <a:r>
              <a:rPr lang="en-IN" dirty="0"/>
              <a:t>Full disclosure—data from entire recording period</a:t>
            </a:r>
          </a:p>
          <a:p>
            <a:endParaRPr lang="en-IN" dirty="0"/>
          </a:p>
          <a:p>
            <a:r>
              <a:rPr lang="en-IN" dirty="0"/>
              <a:t>Multichannel –records signals from 2 or more leads simultaneously</a:t>
            </a:r>
          </a:p>
          <a:p>
            <a:endParaRPr lang="en-IN" dirty="0"/>
          </a:p>
          <a:p>
            <a:r>
              <a:rPr lang="en-IN" dirty="0"/>
              <a:t>Post event monitor—recording activated by patient when an event occurs</a:t>
            </a:r>
          </a:p>
          <a:p>
            <a:endParaRPr lang="en-IN" dirty="0"/>
          </a:p>
          <a:p>
            <a:r>
              <a:rPr lang="en-IN" dirty="0"/>
              <a:t>Telemetry transmission—continuously transmits data to remote monitoring station</a:t>
            </a:r>
          </a:p>
          <a:p>
            <a:endParaRPr lang="en-IN" dirty="0"/>
          </a:p>
          <a:p>
            <a:r>
              <a:rPr lang="en-IN" dirty="0"/>
              <a:t>Wearable device—incorporated into device which can be easily worn</a:t>
            </a:r>
          </a:p>
        </p:txBody>
      </p:sp>
    </p:spTree>
    <p:extLst>
      <p:ext uri="{BB962C8B-B14F-4D97-AF65-F5344CB8AC3E}">
        <p14:creationId xmlns:p14="http://schemas.microsoft.com/office/powerpoint/2010/main" val="162710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04AB-5EDD-413F-B133-47049B74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Patient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E47D-A80B-45D1-A49B-A25BA903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76146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Prepare skin</a:t>
            </a:r>
          </a:p>
          <a:p>
            <a:pPr marL="0" indent="0">
              <a:buNone/>
            </a:pPr>
            <a:r>
              <a:rPr lang="en-IN" dirty="0"/>
              <a:t>Proper preparation of the areas of the chest—for electrode attachment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Always wear the monitor</a:t>
            </a:r>
          </a:p>
          <a:p>
            <a:pPr marL="0" indent="0">
              <a:buNone/>
            </a:pPr>
            <a:r>
              <a:rPr lang="en-IN" dirty="0"/>
              <a:t>Keep it turned on 24 hrs </a:t>
            </a:r>
          </a:p>
          <a:p>
            <a:pPr marL="0" indent="0">
              <a:buNone/>
            </a:pPr>
            <a:r>
              <a:rPr lang="en-IN" dirty="0"/>
              <a:t>Do not get any part wet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Record activities in a diary—movement recording, time of medications</a:t>
            </a:r>
          </a:p>
          <a:p>
            <a:endParaRPr lang="en-IN" dirty="0"/>
          </a:p>
          <a:p>
            <a:r>
              <a:rPr lang="en-IN" dirty="0"/>
              <a:t>Avoid of interference</a:t>
            </a:r>
          </a:p>
          <a:p>
            <a:pPr marL="0" indent="0">
              <a:buNone/>
            </a:pPr>
            <a:r>
              <a:rPr lang="en-IN" dirty="0" err="1"/>
              <a:t>Magnets,microwaves,cell</a:t>
            </a:r>
            <a:r>
              <a:rPr lang="en-IN" dirty="0"/>
              <a:t> phones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9751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63D3-F3F7-4234-96A5-C8481DD2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Interpretation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6A573-647E-47B8-A9B6-EC3E802A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Affirmative</a:t>
            </a:r>
          </a:p>
          <a:p>
            <a:endParaRPr lang="en-IN" dirty="0"/>
          </a:p>
          <a:p>
            <a:r>
              <a:rPr lang="en-IN" dirty="0"/>
              <a:t>Exclusive</a:t>
            </a:r>
          </a:p>
          <a:p>
            <a:endParaRPr lang="en-IN" dirty="0"/>
          </a:p>
          <a:p>
            <a:r>
              <a:rPr lang="en-IN" dirty="0" err="1"/>
              <a:t>Presumptous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932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034F-EA9C-4F64-B150-9B238E37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09" y="624110"/>
            <a:ext cx="8911687" cy="1280890"/>
          </a:xfrm>
        </p:spPr>
        <p:txBody>
          <a:bodyPr/>
          <a:lstStyle/>
          <a:p>
            <a:r>
              <a:rPr lang="en-IN" dirty="0"/>
              <a:t>Data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1B-1A6D-4CE9-929C-E95B6FAD6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Frequency trend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Expresses the </a:t>
            </a:r>
            <a:r>
              <a:rPr lang="en-IN" dirty="0" err="1"/>
              <a:t>nycthermal</a:t>
            </a:r>
            <a:r>
              <a:rPr lang="en-IN" dirty="0"/>
              <a:t> profile of 24 hr period</a:t>
            </a:r>
          </a:p>
          <a:p>
            <a:endParaRPr lang="en-IN" dirty="0"/>
          </a:p>
          <a:p>
            <a:r>
              <a:rPr lang="en-IN" dirty="0"/>
              <a:t>Average frequency indicates acceleration during daily activities and slowing down during sleep, reflecting neurohormonal activity</a:t>
            </a:r>
          </a:p>
        </p:txBody>
      </p:sp>
    </p:spTree>
    <p:extLst>
      <p:ext uri="{BB962C8B-B14F-4D97-AF65-F5344CB8AC3E}">
        <p14:creationId xmlns:p14="http://schemas.microsoft.com/office/powerpoint/2010/main" val="1536541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8CD0-C1F7-419D-A070-68885A30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3642F-637F-4DB3-8B7A-FBA57A3F5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Hourly expressions</a:t>
            </a:r>
          </a:p>
          <a:p>
            <a:endParaRPr lang="en-IN" dirty="0"/>
          </a:p>
          <a:p>
            <a:r>
              <a:rPr lang="en-IN" dirty="0"/>
              <a:t>Expressed in </a:t>
            </a:r>
            <a:r>
              <a:rPr lang="en-IN" dirty="0" err="1"/>
              <a:t>average,minimal</a:t>
            </a:r>
            <a:r>
              <a:rPr lang="en-IN" dirty="0"/>
              <a:t> and maximal HR frequency—add great deal of information</a:t>
            </a:r>
          </a:p>
          <a:p>
            <a:endParaRPr lang="en-IN" dirty="0"/>
          </a:p>
          <a:p>
            <a:r>
              <a:rPr lang="en-IN" dirty="0"/>
              <a:t>Monitored values must be corelated with activities</a:t>
            </a:r>
          </a:p>
          <a:p>
            <a:endParaRPr lang="en-IN" dirty="0"/>
          </a:p>
          <a:p>
            <a:r>
              <a:rPr lang="en-IN" dirty="0"/>
              <a:t>Always  rule out non cardiac cause—causing brady or tachycardia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716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BA1E-3D49-45E4-9A79-0D7D71B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A93E4-E509-403F-9FCB-DEE4E8EFE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200669"/>
            <a:ext cx="8911687" cy="4456661"/>
          </a:xfrm>
        </p:spPr>
      </p:pic>
    </p:spTree>
    <p:extLst>
      <p:ext uri="{BB962C8B-B14F-4D97-AF65-F5344CB8AC3E}">
        <p14:creationId xmlns:p14="http://schemas.microsoft.com/office/powerpoint/2010/main" val="237946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0855-D278-4D29-AE3F-5696E3C9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02C8A8-A63C-4282-92F0-6C1E3F6F6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09"/>
            <a:ext cx="8911686" cy="5740831"/>
          </a:xfrm>
        </p:spPr>
      </p:pic>
    </p:spTree>
    <p:extLst>
      <p:ext uri="{BB962C8B-B14F-4D97-AF65-F5344CB8AC3E}">
        <p14:creationId xmlns:p14="http://schemas.microsoft.com/office/powerpoint/2010/main" val="198410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39B8-8CF5-4CDB-8602-10727E98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48398"/>
            <a:ext cx="8911687" cy="128089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363E-0FFB-4679-BDDF-1ACAF70F6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638" y="721763"/>
            <a:ext cx="8915400" cy="3777622"/>
          </a:xfrm>
        </p:spPr>
        <p:txBody>
          <a:bodyPr>
            <a:normAutofit/>
          </a:bodyPr>
          <a:lstStyle/>
          <a:p>
            <a:r>
              <a:rPr lang="en-IN" sz="1600" dirty="0"/>
              <a:t>Norman Jeff Holter—American biophysicist and </a:t>
            </a:r>
            <a:r>
              <a:rPr lang="en-IN" sz="1600" dirty="0" err="1"/>
              <a:t>Gengerelli</a:t>
            </a:r>
            <a:endParaRPr lang="en-IN" sz="1600" dirty="0"/>
          </a:p>
          <a:p>
            <a:endParaRPr lang="en-IN" sz="1600" dirty="0"/>
          </a:p>
          <a:p>
            <a:r>
              <a:rPr lang="en-IN" sz="1600" dirty="0"/>
              <a:t>Invented Holter monitor—1949</a:t>
            </a:r>
          </a:p>
          <a:p>
            <a:endParaRPr lang="en-IN" sz="1600" dirty="0"/>
          </a:p>
          <a:p>
            <a:r>
              <a:rPr lang="en-IN" sz="1600" dirty="0"/>
              <a:t>Portable device for continuously monitoring the electrical activity of heart</a:t>
            </a:r>
          </a:p>
          <a:p>
            <a:endParaRPr lang="en-IN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3F72F-70F2-4722-8F53-5ED4737F5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6" y="2761861"/>
            <a:ext cx="3509545" cy="36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22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ED5FB-DC66-439F-A959-8A191461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Reporting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5CD2-07E1-45A7-B3C7-0708A282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25889"/>
            <a:ext cx="8915400" cy="4006222"/>
          </a:xfrm>
        </p:spPr>
        <p:txBody>
          <a:bodyPr>
            <a:noAutofit/>
          </a:bodyPr>
          <a:lstStyle/>
          <a:p>
            <a:r>
              <a:rPr lang="en-IN" dirty="0"/>
              <a:t>Quantitative and qualitative information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err="1"/>
              <a:t>Arrythmic</a:t>
            </a:r>
            <a:r>
              <a:rPr lang="en-IN" dirty="0"/>
              <a:t> episodes—VE/SVE, total </a:t>
            </a:r>
            <a:r>
              <a:rPr lang="en-IN" dirty="0" err="1"/>
              <a:t>number,runs,couplets</a:t>
            </a:r>
            <a:r>
              <a:rPr lang="en-IN" dirty="0"/>
              <a:t> or </a:t>
            </a:r>
            <a:r>
              <a:rPr lang="en-IN" dirty="0" err="1"/>
              <a:t>salvos,NSVT</a:t>
            </a:r>
            <a:r>
              <a:rPr lang="en-IN" dirty="0"/>
              <a:t>, bi/trigeminy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Pauses—</a:t>
            </a:r>
            <a:r>
              <a:rPr lang="en-IN" dirty="0" err="1"/>
              <a:t>duration,total</a:t>
            </a:r>
            <a:r>
              <a:rPr lang="en-IN" dirty="0"/>
              <a:t> number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Ischemic episodes—ST changes; BOTH ST elevation and depression, poor prognosis</a:t>
            </a:r>
          </a:p>
        </p:txBody>
      </p:sp>
    </p:spTree>
    <p:extLst>
      <p:ext uri="{BB962C8B-B14F-4D97-AF65-F5344CB8AC3E}">
        <p14:creationId xmlns:p14="http://schemas.microsoft.com/office/powerpoint/2010/main" val="194533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AE1F-41ED-4280-8174-2BA03358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FED3-4325-41B4-A87A-AC8A16D8E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err="1"/>
              <a:t>Lown</a:t>
            </a:r>
            <a:r>
              <a:rPr lang="en-IN" b="1" dirty="0"/>
              <a:t> grading of VPC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Grade </a:t>
            </a:r>
            <a:r>
              <a:rPr lang="en-IN" b="1" dirty="0"/>
              <a:t>0</a:t>
            </a:r>
            <a:r>
              <a:rPr lang="en-IN" dirty="0"/>
              <a:t>—No VPC</a:t>
            </a:r>
          </a:p>
          <a:p>
            <a:pPr marL="0" indent="0">
              <a:buNone/>
            </a:pPr>
            <a:r>
              <a:rPr lang="en-IN" dirty="0"/>
              <a:t>Grade </a:t>
            </a:r>
            <a:r>
              <a:rPr lang="en-IN" b="1" dirty="0"/>
              <a:t>1</a:t>
            </a:r>
            <a:r>
              <a:rPr lang="en-IN" dirty="0"/>
              <a:t>—Infrequent VPC</a:t>
            </a:r>
          </a:p>
          <a:p>
            <a:pPr marL="0" indent="0">
              <a:buNone/>
            </a:pPr>
            <a:r>
              <a:rPr lang="en-IN" dirty="0"/>
              <a:t>Grade </a:t>
            </a:r>
            <a:r>
              <a:rPr lang="en-IN" b="1" dirty="0"/>
              <a:t>2</a:t>
            </a:r>
            <a:r>
              <a:rPr lang="en-IN" dirty="0"/>
              <a:t>—Frequent VPC</a:t>
            </a:r>
          </a:p>
          <a:p>
            <a:pPr marL="0" indent="0">
              <a:buNone/>
            </a:pPr>
            <a:r>
              <a:rPr lang="en-IN" dirty="0"/>
              <a:t>Grade </a:t>
            </a:r>
            <a:r>
              <a:rPr lang="en-IN" b="1" dirty="0"/>
              <a:t>3</a:t>
            </a:r>
            <a:r>
              <a:rPr lang="en-IN" dirty="0"/>
              <a:t>—Multifocal VPC</a:t>
            </a:r>
          </a:p>
          <a:p>
            <a:pPr marL="0" indent="0">
              <a:buNone/>
            </a:pPr>
            <a:r>
              <a:rPr lang="en-IN" dirty="0"/>
              <a:t>Grade </a:t>
            </a:r>
            <a:r>
              <a:rPr lang="en-IN" b="1" dirty="0" err="1"/>
              <a:t>IVa</a:t>
            </a:r>
            <a:r>
              <a:rPr lang="en-IN" dirty="0"/>
              <a:t>—Couplets</a:t>
            </a:r>
          </a:p>
          <a:p>
            <a:pPr marL="0" indent="0">
              <a:buNone/>
            </a:pPr>
            <a:r>
              <a:rPr lang="en-IN" dirty="0"/>
              <a:t>Grade </a:t>
            </a:r>
            <a:r>
              <a:rPr lang="en-IN" b="1" dirty="0" err="1"/>
              <a:t>IVb</a:t>
            </a:r>
            <a:r>
              <a:rPr lang="en-IN" dirty="0"/>
              <a:t>—Triplets or NSVT</a:t>
            </a:r>
          </a:p>
          <a:p>
            <a:pPr marL="0" indent="0">
              <a:buNone/>
            </a:pPr>
            <a:r>
              <a:rPr lang="en-IN" dirty="0"/>
              <a:t>Grade </a:t>
            </a:r>
            <a:r>
              <a:rPr lang="en-IN" b="1" dirty="0"/>
              <a:t>V</a:t>
            </a:r>
            <a:r>
              <a:rPr lang="en-IN" dirty="0"/>
              <a:t>—R on T phenomenon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86456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30D6-A3D4-4804-B817-1CB56ED0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4892F6-6B6E-4720-AFFA-6D3C8B083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08" y="158620"/>
            <a:ext cx="8295899" cy="6540759"/>
          </a:xfrm>
        </p:spPr>
      </p:pic>
    </p:spTree>
    <p:extLst>
      <p:ext uri="{BB962C8B-B14F-4D97-AF65-F5344CB8AC3E}">
        <p14:creationId xmlns:p14="http://schemas.microsoft.com/office/powerpoint/2010/main" val="2807128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ABDB-DE31-4A6B-BE35-8469E698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8FBE8-9D53-4DE7-9821-854593191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09"/>
            <a:ext cx="8911686" cy="5972633"/>
          </a:xfrm>
        </p:spPr>
      </p:pic>
    </p:spTree>
    <p:extLst>
      <p:ext uri="{BB962C8B-B14F-4D97-AF65-F5344CB8AC3E}">
        <p14:creationId xmlns:p14="http://schemas.microsoft.com/office/powerpoint/2010/main" val="2320812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E646-8939-4A58-BFE1-31EC7D65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Heart rate variability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A995-5A96-4A66-8C99-F1E797E87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Objective metric of a measure of the autonomic system</a:t>
            </a:r>
          </a:p>
          <a:p>
            <a:r>
              <a:rPr lang="en-IN" dirty="0"/>
              <a:t>Variance in time between the heart beats</a:t>
            </a:r>
          </a:p>
          <a:p>
            <a:endParaRPr lang="en-IN" dirty="0"/>
          </a:p>
          <a:p>
            <a:r>
              <a:rPr lang="en-IN" dirty="0"/>
              <a:t>60bpm—0.9s between one between one and 1.15s between the </a:t>
            </a:r>
            <a:r>
              <a:rPr lang="en-IN" dirty="0" err="1"/>
              <a:t>other;this</a:t>
            </a:r>
            <a:r>
              <a:rPr lang="en-IN" dirty="0"/>
              <a:t> variability is HRV</a:t>
            </a:r>
          </a:p>
          <a:p>
            <a:endParaRPr lang="en-IN" dirty="0"/>
          </a:p>
          <a:p>
            <a:r>
              <a:rPr lang="en-IN" b="1" dirty="0"/>
              <a:t>Cycle length variability/RR (NN)variability/heart period variability</a:t>
            </a:r>
          </a:p>
          <a:p>
            <a:endParaRPr lang="en-IN" b="1" dirty="0"/>
          </a:p>
          <a:p>
            <a:r>
              <a:rPr lang="en-IN" dirty="0"/>
              <a:t>At rest—high HRV is favourable and in active state the vice versa</a:t>
            </a:r>
          </a:p>
        </p:txBody>
      </p:sp>
    </p:spTree>
    <p:extLst>
      <p:ext uri="{BB962C8B-B14F-4D97-AF65-F5344CB8AC3E}">
        <p14:creationId xmlns:p14="http://schemas.microsoft.com/office/powerpoint/2010/main" val="2620686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2073-2702-4B35-A343-33CD8D3D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7A185-348D-4AB0-BC4B-8ED33705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30424"/>
            <a:ext cx="8915400" cy="5080798"/>
          </a:xfrm>
        </p:spPr>
        <p:txBody>
          <a:bodyPr/>
          <a:lstStyle/>
          <a:p>
            <a:r>
              <a:rPr lang="en-IN" dirty="0"/>
              <a:t>Although HRV manifests as function of HR, it complex interplay between neural, cardiac and respiratory system</a:t>
            </a:r>
          </a:p>
          <a:p>
            <a:endParaRPr lang="en-IN" dirty="0"/>
          </a:p>
          <a:p>
            <a:r>
              <a:rPr lang="en-IN" dirty="0" err="1"/>
              <a:t>Symphathetic</a:t>
            </a:r>
            <a:r>
              <a:rPr lang="en-IN" dirty="0"/>
              <a:t> and </a:t>
            </a:r>
            <a:r>
              <a:rPr lang="en-IN" dirty="0" err="1"/>
              <a:t>parasymphathetic</a:t>
            </a:r>
            <a:endParaRPr lang="en-IN" dirty="0"/>
          </a:p>
          <a:p>
            <a:endParaRPr lang="en-IN" dirty="0"/>
          </a:p>
          <a:p>
            <a:r>
              <a:rPr lang="en-IN" dirty="0"/>
              <a:t>At rest—high HRV is favourable and in active state the vice versa</a:t>
            </a:r>
          </a:p>
          <a:p>
            <a:endParaRPr lang="en-IN" dirty="0"/>
          </a:p>
          <a:p>
            <a:r>
              <a:rPr lang="en-IN" dirty="0"/>
              <a:t>Indicates </a:t>
            </a:r>
            <a:r>
              <a:rPr lang="en-IN" b="1" dirty="0"/>
              <a:t>overall vagal tone of heart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89D3E-6A29-4542-BFE1-5A776D8F0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90" y="4609321"/>
            <a:ext cx="6783052" cy="19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39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FA3D-9E98-415C-AE71-0FE2786B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22083F-0300-466F-B083-2653B2BA7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4" y="624110"/>
            <a:ext cx="6690049" cy="5287740"/>
          </a:xfrm>
        </p:spPr>
      </p:pic>
    </p:spTree>
    <p:extLst>
      <p:ext uri="{BB962C8B-B14F-4D97-AF65-F5344CB8AC3E}">
        <p14:creationId xmlns:p14="http://schemas.microsoft.com/office/powerpoint/2010/main" val="2462188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1DC4-5C88-4E3F-B85C-FA066486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1800" b="1" dirty="0"/>
              <a:t>Time domain</a:t>
            </a:r>
            <a:br>
              <a:rPr lang="en-IN" sz="1800" dirty="0"/>
            </a:br>
            <a:br>
              <a:rPr lang="en-IN" sz="1800" dirty="0"/>
            </a:br>
            <a:r>
              <a:rPr lang="en-IN" sz="1800" dirty="0"/>
              <a:t>Frequency domain</a:t>
            </a:r>
            <a:br>
              <a:rPr lang="en-IN" sz="1800" dirty="0"/>
            </a:br>
            <a:br>
              <a:rPr lang="en-IN" sz="1800" dirty="0"/>
            </a:br>
            <a:r>
              <a:rPr lang="en-IN" sz="1800" dirty="0"/>
              <a:t>Non linear metrics</a:t>
            </a:r>
            <a:br>
              <a:rPr lang="en-IN" sz="1800" dirty="0"/>
            </a:br>
            <a:endParaRPr lang="en-IN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523E6B-2EF9-4FEC-811B-71E60C309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556588"/>
            <a:ext cx="8911686" cy="3853543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22589E-4A88-4553-ADB4-49F44F84C8BF}"/>
              </a:ext>
            </a:extLst>
          </p:cNvPr>
          <p:cNvCxnSpPr/>
          <p:nvPr/>
        </p:nvCxnSpPr>
        <p:spPr>
          <a:xfrm>
            <a:off x="2827176" y="3200400"/>
            <a:ext cx="45440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AE230E-F8A3-46AC-96CD-74F620F28438}"/>
              </a:ext>
            </a:extLst>
          </p:cNvPr>
          <p:cNvCxnSpPr/>
          <p:nvPr/>
        </p:nvCxnSpPr>
        <p:spPr>
          <a:xfrm>
            <a:off x="2827176" y="5477069"/>
            <a:ext cx="60182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42D07C-F902-498F-9DD4-A7D43BABB65C}"/>
              </a:ext>
            </a:extLst>
          </p:cNvPr>
          <p:cNvCxnSpPr/>
          <p:nvPr/>
        </p:nvCxnSpPr>
        <p:spPr>
          <a:xfrm>
            <a:off x="2827176" y="4226767"/>
            <a:ext cx="83602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3E7752-F7E1-429F-A19D-D687114CDDA2}"/>
              </a:ext>
            </a:extLst>
          </p:cNvPr>
          <p:cNvCxnSpPr/>
          <p:nvPr/>
        </p:nvCxnSpPr>
        <p:spPr>
          <a:xfrm>
            <a:off x="2827176" y="4758612"/>
            <a:ext cx="69606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105CAA-9790-46CA-8368-BE6E8BF5310D}"/>
              </a:ext>
            </a:extLst>
          </p:cNvPr>
          <p:cNvCxnSpPr/>
          <p:nvPr/>
        </p:nvCxnSpPr>
        <p:spPr>
          <a:xfrm>
            <a:off x="2827176" y="5756988"/>
            <a:ext cx="72125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79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BDB5-FF94-4315-BFD5-831E4B4A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78B7-0D0C-48BA-837B-12B04571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Frequency domain analysis better than time domain</a:t>
            </a:r>
          </a:p>
          <a:p>
            <a:endParaRPr lang="en-IN" dirty="0"/>
          </a:p>
          <a:p>
            <a:r>
              <a:rPr lang="en-IN" dirty="0"/>
              <a:t>VLF , LF and HF domains</a:t>
            </a:r>
          </a:p>
          <a:p>
            <a:endParaRPr lang="en-IN" dirty="0"/>
          </a:p>
          <a:p>
            <a:r>
              <a:rPr lang="en-IN" dirty="0"/>
              <a:t>HF domain—indicates vagal tone response, respiratory rate between 9—24 cycles/min included; ratio of LF/HF—marker of HRV</a:t>
            </a:r>
          </a:p>
          <a:p>
            <a:endParaRPr lang="en-IN" dirty="0"/>
          </a:p>
          <a:p>
            <a:r>
              <a:rPr lang="en-IN" dirty="0"/>
              <a:t>HRV predicts all cause </a:t>
            </a:r>
            <a:r>
              <a:rPr lang="en-IN" dirty="0" err="1"/>
              <a:t>mortality,LVEF</a:t>
            </a:r>
            <a:r>
              <a:rPr lang="en-IN" dirty="0"/>
              <a:t> and NSVT after MI and DCM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537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C7C3-FF42-4245-A5AA-79BE2932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Heart rate turbulence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711A-1A9F-47AE-9A5C-303D0AE7C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Index of change in sinus discharge rate after PVC</a:t>
            </a:r>
          </a:p>
          <a:p>
            <a:endParaRPr lang="en-IN" dirty="0"/>
          </a:p>
          <a:p>
            <a:r>
              <a:rPr lang="en-IN" dirty="0"/>
              <a:t>Normally sinus rate accelerates then slows, this phenomenon blunted in many heart diseases</a:t>
            </a:r>
          </a:p>
          <a:p>
            <a:endParaRPr lang="en-IN" dirty="0"/>
          </a:p>
          <a:p>
            <a:r>
              <a:rPr lang="en-IN" dirty="0"/>
              <a:t>Indicates </a:t>
            </a:r>
            <a:r>
              <a:rPr lang="en-IN" b="1" dirty="0"/>
              <a:t>reflex vagal response of heart</a:t>
            </a:r>
          </a:p>
          <a:p>
            <a:endParaRPr lang="en-IN" b="1" dirty="0"/>
          </a:p>
          <a:p>
            <a:r>
              <a:rPr lang="en-IN" dirty="0"/>
              <a:t>Abnormal response—predictor of mortality in pts with CAD and DCM</a:t>
            </a:r>
          </a:p>
        </p:txBody>
      </p:sp>
    </p:spTree>
    <p:extLst>
      <p:ext uri="{BB962C8B-B14F-4D97-AF65-F5344CB8AC3E}">
        <p14:creationId xmlns:p14="http://schemas.microsoft.com/office/powerpoint/2010/main" val="196658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3341-49D5-4452-BEDC-1D8D941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9B20-019E-416E-8BE4-AB42AF3AD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Advancement of technology—size of recorders reduced</a:t>
            </a:r>
          </a:p>
          <a:p>
            <a:endParaRPr lang="en-IN" dirty="0"/>
          </a:p>
          <a:p>
            <a:r>
              <a:rPr lang="en-IN" dirty="0"/>
              <a:t>In both weight and volume</a:t>
            </a:r>
          </a:p>
          <a:p>
            <a:endParaRPr lang="en-IN" dirty="0"/>
          </a:p>
          <a:p>
            <a:r>
              <a:rPr lang="en-IN" dirty="0"/>
              <a:t>&lt;50g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135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9F1F-3F68-44F6-ACD2-62BABE20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QRS,QT dispersion and T wave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9F54-A541-4763-8EBC-FA745100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32857"/>
            <a:ext cx="8915400" cy="4278365"/>
          </a:xfrm>
        </p:spPr>
        <p:txBody>
          <a:bodyPr>
            <a:normAutofit/>
          </a:bodyPr>
          <a:lstStyle/>
          <a:p>
            <a:r>
              <a:rPr lang="en-IN" dirty="0" err="1"/>
              <a:t>Heterogeinity</a:t>
            </a:r>
            <a:r>
              <a:rPr lang="en-IN" dirty="0"/>
              <a:t> in refractoriness and conduction velocity—hallmark of </a:t>
            </a:r>
            <a:r>
              <a:rPr lang="en-IN" dirty="0" err="1"/>
              <a:t>reentrant</a:t>
            </a:r>
            <a:r>
              <a:rPr lang="en-IN" dirty="0"/>
              <a:t> arrythmias</a:t>
            </a:r>
          </a:p>
          <a:p>
            <a:r>
              <a:rPr lang="en-IN" dirty="0"/>
              <a:t>Conduction </a:t>
            </a:r>
            <a:r>
              <a:rPr lang="en-IN" dirty="0" err="1"/>
              <a:t>heterogeinity</a:t>
            </a:r>
            <a:r>
              <a:rPr lang="en-IN" dirty="0"/>
              <a:t>—QRS duration(including fragmented QRS)</a:t>
            </a:r>
          </a:p>
          <a:p>
            <a:r>
              <a:rPr lang="en-IN" dirty="0"/>
              <a:t>Refractoriness </a:t>
            </a:r>
            <a:r>
              <a:rPr lang="en-IN" dirty="0" err="1"/>
              <a:t>heterogeinity</a:t>
            </a:r>
            <a:r>
              <a:rPr lang="en-IN" dirty="0"/>
              <a:t>—QT interval</a:t>
            </a:r>
          </a:p>
          <a:p>
            <a:endParaRPr lang="en-IN" dirty="0"/>
          </a:p>
          <a:p>
            <a:r>
              <a:rPr lang="en-IN" dirty="0"/>
              <a:t>Dispersion—max and min QT interval</a:t>
            </a:r>
          </a:p>
          <a:p>
            <a:r>
              <a:rPr lang="en-IN" dirty="0"/>
              <a:t>Values—30 and 60ms—normal </a:t>
            </a:r>
          </a:p>
          <a:p>
            <a:endParaRPr lang="en-IN" dirty="0"/>
          </a:p>
          <a:p>
            <a:r>
              <a:rPr lang="en-IN" dirty="0"/>
              <a:t>T peak to end</a:t>
            </a:r>
            <a:r>
              <a:rPr lang="en-IN" dirty="0">
                <a:sym typeface="Wingdings" panose="05000000000000000000" pitchFamily="2" charset="2"/>
              </a:rPr>
              <a:t>—&gt;90ms—3 fold increase in SCD</a:t>
            </a:r>
          </a:p>
          <a:p>
            <a:r>
              <a:rPr lang="en-IN" dirty="0"/>
              <a:t>T wave alternans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5797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6784-E345-4672-AB20-6C0C95B6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679" y="384412"/>
            <a:ext cx="8911687" cy="1280890"/>
          </a:xfrm>
        </p:spPr>
        <p:txBody>
          <a:bodyPr/>
          <a:lstStyle/>
          <a:p>
            <a:r>
              <a:rPr lang="en-IN" dirty="0"/>
              <a:t>Arrythmias NOT SIGNIFICANT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D136-6454-46A9-BB85-E0A6D681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52371"/>
            <a:ext cx="8915400" cy="3777622"/>
          </a:xfrm>
        </p:spPr>
        <p:txBody>
          <a:bodyPr>
            <a:noAutofit/>
          </a:bodyPr>
          <a:lstStyle/>
          <a:p>
            <a:r>
              <a:rPr lang="en-IN" dirty="0"/>
              <a:t>Sinus bradycardia during rest or sleep</a:t>
            </a:r>
          </a:p>
          <a:p>
            <a:endParaRPr lang="en-IN" dirty="0"/>
          </a:p>
          <a:p>
            <a:r>
              <a:rPr lang="en-IN" dirty="0"/>
              <a:t>Sinus arrythmias </a:t>
            </a:r>
          </a:p>
          <a:p>
            <a:endParaRPr lang="en-IN" dirty="0"/>
          </a:p>
          <a:p>
            <a:r>
              <a:rPr lang="en-IN" dirty="0"/>
              <a:t>Sino atrial block</a:t>
            </a:r>
          </a:p>
          <a:p>
            <a:endParaRPr lang="en-IN" dirty="0"/>
          </a:p>
          <a:p>
            <a:r>
              <a:rPr lang="en-IN" dirty="0" err="1"/>
              <a:t>Wenkebach</a:t>
            </a:r>
            <a:r>
              <a:rPr lang="en-IN" dirty="0"/>
              <a:t> block</a:t>
            </a:r>
          </a:p>
          <a:p>
            <a:endParaRPr lang="en-IN" dirty="0"/>
          </a:p>
          <a:p>
            <a:r>
              <a:rPr lang="en-IN" dirty="0"/>
              <a:t>Wandering atrial pacemaker</a:t>
            </a:r>
          </a:p>
          <a:p>
            <a:endParaRPr lang="en-IN" dirty="0"/>
          </a:p>
          <a:p>
            <a:r>
              <a:rPr lang="en-IN" dirty="0"/>
              <a:t>Junctional escape complex</a:t>
            </a:r>
          </a:p>
          <a:p>
            <a:endParaRPr lang="en-IN" dirty="0"/>
          </a:p>
          <a:p>
            <a:r>
              <a:rPr lang="en-IN" dirty="0" err="1"/>
              <a:t>Prematrure</a:t>
            </a:r>
            <a:r>
              <a:rPr lang="en-IN" dirty="0"/>
              <a:t> PAC or PVC</a:t>
            </a:r>
          </a:p>
        </p:txBody>
      </p:sp>
    </p:spTree>
    <p:extLst>
      <p:ext uri="{BB962C8B-B14F-4D97-AF65-F5344CB8AC3E}">
        <p14:creationId xmlns:p14="http://schemas.microsoft.com/office/powerpoint/2010/main" val="3903957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3A4A-6DD1-434E-A606-7A7280B9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SIGNIFICANT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B261-BF1B-4952-B122-CD43EBE8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8797"/>
            <a:ext cx="8915400" cy="3777622"/>
          </a:xfrm>
        </p:spPr>
        <p:txBody>
          <a:bodyPr>
            <a:noAutofit/>
          </a:bodyPr>
          <a:lstStyle/>
          <a:p>
            <a:r>
              <a:rPr lang="en-IN" dirty="0"/>
              <a:t>Frequent atrial ,nodal &amp; ventricular rhythm( &gt;30/hr or &gt;15% of total)</a:t>
            </a:r>
          </a:p>
          <a:p>
            <a:endParaRPr lang="en-IN" dirty="0"/>
          </a:p>
          <a:p>
            <a:r>
              <a:rPr lang="en-IN" dirty="0"/>
              <a:t>Bigeminy, couplets or salvos</a:t>
            </a:r>
          </a:p>
          <a:p>
            <a:endParaRPr lang="en-IN" dirty="0"/>
          </a:p>
          <a:p>
            <a:r>
              <a:rPr lang="en-IN" dirty="0"/>
              <a:t>Type 2 second degree AV block/3</a:t>
            </a:r>
            <a:r>
              <a:rPr lang="en-IN" baseline="30000" dirty="0"/>
              <a:t>rd</a:t>
            </a:r>
            <a:r>
              <a:rPr lang="en-IN" dirty="0"/>
              <a:t> HB</a:t>
            </a:r>
          </a:p>
          <a:p>
            <a:endParaRPr lang="en-IN" dirty="0"/>
          </a:p>
          <a:p>
            <a:r>
              <a:rPr lang="en-IN" dirty="0"/>
              <a:t>Pause&gt;2.5 s</a:t>
            </a:r>
          </a:p>
          <a:p>
            <a:endParaRPr lang="en-IN" dirty="0"/>
          </a:p>
          <a:p>
            <a:r>
              <a:rPr lang="en-IN" dirty="0"/>
              <a:t>Marked bradycardia during waking hours</a:t>
            </a:r>
          </a:p>
          <a:p>
            <a:endParaRPr lang="en-IN" dirty="0"/>
          </a:p>
          <a:p>
            <a:r>
              <a:rPr lang="en-IN" dirty="0" err="1"/>
              <a:t>Tachyarrythmias</a:t>
            </a:r>
            <a:r>
              <a:rPr lang="en-IN" dirty="0"/>
              <a:t>(</a:t>
            </a:r>
            <a:r>
              <a:rPr lang="en-IN" dirty="0" err="1"/>
              <a:t>atrial,nodal</a:t>
            </a:r>
            <a:r>
              <a:rPr lang="en-IN" dirty="0"/>
              <a:t> &amp;ventricular) </a:t>
            </a:r>
          </a:p>
          <a:p>
            <a:endParaRPr lang="en-IN" dirty="0"/>
          </a:p>
          <a:p>
            <a:r>
              <a:rPr lang="en-IN" dirty="0"/>
              <a:t>ST shift ≥1mm</a:t>
            </a:r>
          </a:p>
        </p:txBody>
      </p:sp>
    </p:spTree>
    <p:extLst>
      <p:ext uri="{BB962C8B-B14F-4D97-AF65-F5344CB8AC3E}">
        <p14:creationId xmlns:p14="http://schemas.microsoft.com/office/powerpoint/2010/main" val="3493075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D3F9-B08C-4B87-A3C7-CABDD189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472B4-F9B3-428A-9E0E-4662ED349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Post MI pts—occurrence of more than 10 VPC/hr and NSVT—associated with 1.5 –2 fold increase in death independent of LV function</a:t>
            </a:r>
          </a:p>
          <a:p>
            <a:endParaRPr lang="en-IN" dirty="0"/>
          </a:p>
          <a:p>
            <a:r>
              <a:rPr lang="en-IN" dirty="0"/>
              <a:t>CAST—PVC’s identified pts at increased risk for SCD, but successful treatment with drugs(flecainide, </a:t>
            </a:r>
            <a:r>
              <a:rPr lang="en-IN" dirty="0" err="1"/>
              <a:t>encainide</a:t>
            </a:r>
            <a:r>
              <a:rPr lang="en-IN" dirty="0"/>
              <a:t> or moricizine)—increased mortality</a:t>
            </a:r>
          </a:p>
          <a:p>
            <a:endParaRPr lang="en-IN" dirty="0"/>
          </a:p>
          <a:p>
            <a:r>
              <a:rPr lang="en-IN" dirty="0"/>
              <a:t>ST depression of 1mm for 30 seconds—corelates with myocardial ischemia</a:t>
            </a:r>
          </a:p>
        </p:txBody>
      </p:sp>
    </p:spTree>
    <p:extLst>
      <p:ext uri="{BB962C8B-B14F-4D97-AF65-F5344CB8AC3E}">
        <p14:creationId xmlns:p14="http://schemas.microsoft.com/office/powerpoint/2010/main" val="2714907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81AC-67ED-451F-A0DB-6B18CEF9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A43E9F-F842-40CE-B057-8D7F10444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6" y="624110"/>
            <a:ext cx="8911686" cy="5842004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36BE8A-A2F0-429E-932E-D04A4AF21529}"/>
              </a:ext>
            </a:extLst>
          </p:cNvPr>
          <p:cNvCxnSpPr/>
          <p:nvPr/>
        </p:nvCxnSpPr>
        <p:spPr>
          <a:xfrm>
            <a:off x="4245429" y="1436914"/>
            <a:ext cx="11849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3DEC1D-9D26-485A-82E0-35FBEDABFE81}"/>
              </a:ext>
            </a:extLst>
          </p:cNvPr>
          <p:cNvCxnSpPr>
            <a:cxnSpLocks/>
          </p:cNvCxnSpPr>
          <p:nvPr/>
        </p:nvCxnSpPr>
        <p:spPr>
          <a:xfrm>
            <a:off x="6988627" y="3293708"/>
            <a:ext cx="2024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6D25B7-6C58-43E2-99EF-1DC84D6CF083}"/>
              </a:ext>
            </a:extLst>
          </p:cNvPr>
          <p:cNvCxnSpPr/>
          <p:nvPr/>
        </p:nvCxnSpPr>
        <p:spPr>
          <a:xfrm>
            <a:off x="6941973" y="3536302"/>
            <a:ext cx="107302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7C7A49-FD52-43F6-BD9A-F441A9F8C1EF}"/>
              </a:ext>
            </a:extLst>
          </p:cNvPr>
          <p:cNvCxnSpPr/>
          <p:nvPr/>
        </p:nvCxnSpPr>
        <p:spPr>
          <a:xfrm>
            <a:off x="6951306" y="3638940"/>
            <a:ext cx="20620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226ABA-6D7C-4890-96AC-18CA89CB83BA}"/>
              </a:ext>
            </a:extLst>
          </p:cNvPr>
          <p:cNvCxnSpPr/>
          <p:nvPr/>
        </p:nvCxnSpPr>
        <p:spPr>
          <a:xfrm>
            <a:off x="7053943" y="3806890"/>
            <a:ext cx="8770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EC7CAA-B04A-466E-8A6A-463A21ACD4B1}"/>
              </a:ext>
            </a:extLst>
          </p:cNvPr>
          <p:cNvCxnSpPr/>
          <p:nvPr/>
        </p:nvCxnSpPr>
        <p:spPr>
          <a:xfrm>
            <a:off x="6923311" y="4665307"/>
            <a:ext cx="1996754" cy="653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F236E8-D2A6-400C-80AF-27D264454CCE}"/>
              </a:ext>
            </a:extLst>
          </p:cNvPr>
          <p:cNvCxnSpPr/>
          <p:nvPr/>
        </p:nvCxnSpPr>
        <p:spPr>
          <a:xfrm>
            <a:off x="6988627" y="4917233"/>
            <a:ext cx="1940769" cy="653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08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0E2F-0A99-4E8C-A40D-99DADD41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F022C-46CF-45C4-96C1-CB2AD02EF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8911687" cy="5609779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09735A-7BCD-4E48-8361-EE120D11BA93}"/>
              </a:ext>
            </a:extLst>
          </p:cNvPr>
          <p:cNvCxnSpPr/>
          <p:nvPr/>
        </p:nvCxnSpPr>
        <p:spPr>
          <a:xfrm>
            <a:off x="5299788" y="3498980"/>
            <a:ext cx="336835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30A19B-D509-41C9-8174-50DEE436C828}"/>
              </a:ext>
            </a:extLst>
          </p:cNvPr>
          <p:cNvCxnSpPr/>
          <p:nvPr/>
        </p:nvCxnSpPr>
        <p:spPr>
          <a:xfrm>
            <a:off x="6232849" y="3685592"/>
            <a:ext cx="267788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F23737-C4F1-4C3E-AFEA-71E0E94A99A2}"/>
              </a:ext>
            </a:extLst>
          </p:cNvPr>
          <p:cNvCxnSpPr/>
          <p:nvPr/>
        </p:nvCxnSpPr>
        <p:spPr>
          <a:xfrm>
            <a:off x="8761445" y="3909528"/>
            <a:ext cx="200608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47249-2CA5-416C-AA85-7FE28048ADDB}"/>
              </a:ext>
            </a:extLst>
          </p:cNvPr>
          <p:cNvCxnSpPr/>
          <p:nvPr/>
        </p:nvCxnSpPr>
        <p:spPr>
          <a:xfrm>
            <a:off x="6419461" y="4460039"/>
            <a:ext cx="418011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268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B835-6EBD-40F2-BF34-41F08D53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6F3AD8-4909-41FD-8A16-88965752E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8911687" cy="5609780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C3CDD3-DBDC-42FC-A31F-818BB41DAC93}"/>
              </a:ext>
            </a:extLst>
          </p:cNvPr>
          <p:cNvCxnSpPr>
            <a:cxnSpLocks/>
          </p:cNvCxnSpPr>
          <p:nvPr/>
        </p:nvCxnSpPr>
        <p:spPr>
          <a:xfrm flipV="1">
            <a:off x="7483152" y="2985796"/>
            <a:ext cx="3097762" cy="746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4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D582-16DC-4705-81AC-9CB2A896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CE40A-FA61-4B23-8155-588D48F45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3200" dirty="0"/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r>
              <a:rPr lang="en-IN" sz="4400" dirty="0"/>
              <a:t>                </a:t>
            </a:r>
            <a:r>
              <a:rPr lang="en-IN" sz="4400" b="1" dirty="0"/>
              <a:t>Thank you..</a:t>
            </a:r>
          </a:p>
        </p:txBody>
      </p:sp>
    </p:spTree>
    <p:extLst>
      <p:ext uri="{BB962C8B-B14F-4D97-AF65-F5344CB8AC3E}">
        <p14:creationId xmlns:p14="http://schemas.microsoft.com/office/powerpoint/2010/main" val="330301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1973-AD15-445F-8272-A150C86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CCC02A-F191-4351-9052-B6E932BF4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911687" cy="353474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BF483-834C-42F9-9DEA-A37F7288F723}"/>
              </a:ext>
            </a:extLst>
          </p:cNvPr>
          <p:cNvCxnSpPr>
            <a:cxnSpLocks/>
          </p:cNvCxnSpPr>
          <p:nvPr/>
        </p:nvCxnSpPr>
        <p:spPr>
          <a:xfrm flipV="1">
            <a:off x="4861249" y="3401007"/>
            <a:ext cx="6391469" cy="279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BE6EC3-4B18-4FC5-BA25-F9C0BCEB58EF}"/>
              </a:ext>
            </a:extLst>
          </p:cNvPr>
          <p:cNvCxnSpPr/>
          <p:nvPr/>
        </p:nvCxnSpPr>
        <p:spPr>
          <a:xfrm>
            <a:off x="9171992" y="4105469"/>
            <a:ext cx="20527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3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B0F6-9B23-476A-8065-747F0152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4A88-AB98-45CC-B82E-511A7991A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Holter monitor</a:t>
            </a:r>
          </a:p>
          <a:p>
            <a:endParaRPr lang="en-IN" dirty="0"/>
          </a:p>
          <a:p>
            <a:r>
              <a:rPr lang="en-IN" dirty="0"/>
              <a:t>ELR</a:t>
            </a:r>
          </a:p>
          <a:p>
            <a:endParaRPr lang="en-IN" dirty="0"/>
          </a:p>
          <a:p>
            <a:r>
              <a:rPr lang="en-IN" dirty="0"/>
              <a:t>Event recorders</a:t>
            </a:r>
          </a:p>
          <a:p>
            <a:endParaRPr lang="en-IN" dirty="0"/>
          </a:p>
          <a:p>
            <a:r>
              <a:rPr lang="en-IN" dirty="0"/>
              <a:t>ILR</a:t>
            </a:r>
          </a:p>
          <a:p>
            <a:endParaRPr lang="en-IN" dirty="0"/>
          </a:p>
          <a:p>
            <a:r>
              <a:rPr lang="en-IN" dirty="0"/>
              <a:t>MCOT (mobile cardiac outpatient telemetry)</a:t>
            </a:r>
          </a:p>
          <a:p>
            <a:endParaRPr lang="en-IN" dirty="0"/>
          </a:p>
          <a:p>
            <a:r>
              <a:rPr lang="en-IN" dirty="0"/>
              <a:t>Smart watches</a:t>
            </a:r>
          </a:p>
        </p:txBody>
      </p:sp>
    </p:spTree>
    <p:extLst>
      <p:ext uri="{BB962C8B-B14F-4D97-AF65-F5344CB8AC3E}">
        <p14:creationId xmlns:p14="http://schemas.microsoft.com/office/powerpoint/2010/main" val="105025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6844-48F3-4468-8EA8-40802A6E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40B71-25DA-44F1-B17C-DE1C2C809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Holter recorders are </a:t>
            </a:r>
            <a:r>
              <a:rPr lang="en-IN" dirty="0" err="1"/>
              <a:t>continuos</a:t>
            </a:r>
            <a:r>
              <a:rPr lang="en-IN" dirty="0"/>
              <a:t> ECG recorders which digitally records(solid state recording) for 24—48 hrs</a:t>
            </a:r>
          </a:p>
          <a:p>
            <a:endParaRPr lang="en-IN" dirty="0"/>
          </a:p>
          <a:p>
            <a:r>
              <a:rPr lang="en-IN" dirty="0"/>
              <a:t>Computers scan the recording with snap shot recording of symptomatic events and other important finding</a:t>
            </a:r>
          </a:p>
          <a:p>
            <a:endParaRPr lang="en-IN" dirty="0"/>
          </a:p>
          <a:p>
            <a:r>
              <a:rPr lang="en-IN" dirty="0"/>
              <a:t>Of 25—50% of patients experience a complaint during recording, in 2—15% of cases, the complaint is caused by arrythmia</a:t>
            </a:r>
          </a:p>
        </p:txBody>
      </p:sp>
    </p:spTree>
    <p:extLst>
      <p:ext uri="{BB962C8B-B14F-4D97-AF65-F5344CB8AC3E}">
        <p14:creationId xmlns:p14="http://schemas.microsoft.com/office/powerpoint/2010/main" val="346899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92EA-AD37-4B22-AA2D-FCE674B0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5D436-923D-42B2-885C-110DE62D3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Holter</a:t>
            </a:r>
          </a:p>
          <a:p>
            <a:pPr marL="0" indent="0">
              <a:buNone/>
            </a:pPr>
            <a:r>
              <a:rPr lang="en-IN" dirty="0"/>
              <a:t>24—48 hrs</a:t>
            </a:r>
          </a:p>
          <a:p>
            <a:pPr marL="0" indent="0">
              <a:buNone/>
            </a:pPr>
            <a:r>
              <a:rPr lang="en-IN" dirty="0"/>
              <a:t>Multiple leads connected—3,5 or </a:t>
            </a:r>
            <a:r>
              <a:rPr lang="en-IN" b="1" dirty="0"/>
              <a:t>7</a:t>
            </a:r>
          </a:p>
          <a:p>
            <a:pPr marL="0" indent="0">
              <a:buNone/>
            </a:pPr>
            <a:r>
              <a:rPr lang="en-IN" dirty="0"/>
              <a:t>Colour coded</a:t>
            </a:r>
          </a:p>
          <a:p>
            <a:pPr marL="0" indent="0">
              <a:buNone/>
            </a:pPr>
            <a:r>
              <a:rPr lang="en-IN" dirty="0"/>
              <a:t>Attached to bony prominences—To avoid movement artefacts</a:t>
            </a:r>
          </a:p>
          <a:p>
            <a:pPr marL="0" indent="0">
              <a:buNone/>
            </a:pPr>
            <a:r>
              <a:rPr lang="en-IN" dirty="0"/>
              <a:t>Usually Multichannel acquisition—3 channel </a:t>
            </a:r>
          </a:p>
        </p:txBody>
      </p:sp>
    </p:spTree>
    <p:extLst>
      <p:ext uri="{BB962C8B-B14F-4D97-AF65-F5344CB8AC3E}">
        <p14:creationId xmlns:p14="http://schemas.microsoft.com/office/powerpoint/2010/main" val="49058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CFBA-A4A7-40EC-8933-E8B071DE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60FB1B-7652-456B-9AAB-3046771AA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44" y="624109"/>
            <a:ext cx="5406647" cy="6016387"/>
          </a:xfrm>
        </p:spPr>
      </p:pic>
    </p:spTree>
    <p:extLst>
      <p:ext uri="{BB962C8B-B14F-4D97-AF65-F5344CB8AC3E}">
        <p14:creationId xmlns:p14="http://schemas.microsoft.com/office/powerpoint/2010/main" val="17857288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4363</TotalTime>
  <Words>1122</Words>
  <Application>Microsoft Office PowerPoint</Application>
  <PresentationFormat>Widescreen</PresentationFormat>
  <Paragraphs>258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 3</vt:lpstr>
      <vt:lpstr>Wisp</vt:lpstr>
      <vt:lpstr> Ambulatory ECG monitoring—Basics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Indications </vt:lpstr>
      <vt:lpstr>Selection of appropriate technology</vt:lpstr>
      <vt:lpstr>PowerPoint Presentation</vt:lpstr>
      <vt:lpstr>Patient preparation</vt:lpstr>
      <vt:lpstr>Interpretation of results</vt:lpstr>
      <vt:lpstr>Data interpretation</vt:lpstr>
      <vt:lpstr>PowerPoint Presentation</vt:lpstr>
      <vt:lpstr>PowerPoint Presentation</vt:lpstr>
      <vt:lpstr>PowerPoint Presentation</vt:lpstr>
      <vt:lpstr>Reporting </vt:lpstr>
      <vt:lpstr>PowerPoint Presentation</vt:lpstr>
      <vt:lpstr>PowerPoint Presentation</vt:lpstr>
      <vt:lpstr>PowerPoint Presentation</vt:lpstr>
      <vt:lpstr>Heart rate variability </vt:lpstr>
      <vt:lpstr>PowerPoint Presentation</vt:lpstr>
      <vt:lpstr>PowerPoint Presentation</vt:lpstr>
      <vt:lpstr>Time domain  Frequency domain  Non linear metrics </vt:lpstr>
      <vt:lpstr>PowerPoint Presentation</vt:lpstr>
      <vt:lpstr>Heart rate turbulence</vt:lpstr>
      <vt:lpstr>QRS,QT dispersion and T wave </vt:lpstr>
      <vt:lpstr>Arrythmias NOT SIGNIFICANT </vt:lpstr>
      <vt:lpstr>SIGNIFICANT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Ambulatory ECG monitoring</dc:title>
  <dc:creator>Muzammil</dc:creator>
  <cp:lastModifiedBy>Muzammil</cp:lastModifiedBy>
  <cp:revision>139</cp:revision>
  <dcterms:created xsi:type="dcterms:W3CDTF">2020-08-07T16:20:03Z</dcterms:created>
  <dcterms:modified xsi:type="dcterms:W3CDTF">2020-08-13T06:59:44Z</dcterms:modified>
</cp:coreProperties>
</file>